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25889" y="3645024"/>
            <a:ext cx="5688632" cy="1224136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Текст 2"/>
          <p:cNvSpPr>
            <a:spLocks noGrp="1"/>
          </p:cNvSpPr>
          <p:nvPr>
            <p:ph idx="1"/>
          </p:nvPr>
        </p:nvSpPr>
        <p:spPr>
          <a:xfrm>
            <a:off x="323528" y="1988840"/>
            <a:ext cx="828092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9142" y="123199"/>
            <a:ext cx="7039676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65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3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93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45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95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48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60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880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369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42" y="123199"/>
            <a:ext cx="7039676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988840"/>
            <a:ext cx="828092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B0F0"/>
                </a:solidFill>
              </a:defRPr>
            </a:lvl1pPr>
          </a:lstStyle>
          <a:p>
            <a:fld id="{26659DBC-72FC-432D-BC61-D02F96138DD1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B0F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B0F0"/>
                </a:solidFill>
              </a:defRPr>
            </a:lvl1pPr>
          </a:lstStyle>
          <a:p>
            <a:fld id="{FE3F0710-A797-478D-B910-86924DA3F6A2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Лексикологія англійської мови (3 курс) 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Викладач: Лебедєва Н.М.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4071942"/>
            <a:ext cx="850109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/>
              <a:t>Лексикологія</a:t>
            </a:r>
            <a:r>
              <a:rPr lang="ru-RU" sz="3600" dirty="0"/>
              <a:t> (</a:t>
            </a:r>
            <a:r>
              <a:rPr lang="ru-RU" sz="3600" dirty="0" err="1"/>
              <a:t>від</a:t>
            </a:r>
            <a:r>
              <a:rPr lang="ru-RU" sz="3600" dirty="0"/>
              <a:t> </a:t>
            </a:r>
            <a:r>
              <a:rPr lang="ru-RU" sz="3600" dirty="0" err="1"/>
              <a:t>грецького</a:t>
            </a:r>
            <a:r>
              <a:rPr lang="ru-RU" sz="3600" dirty="0"/>
              <a:t> </a:t>
            </a:r>
            <a:r>
              <a:rPr lang="en-US" sz="3600" i="1" dirty="0" err="1">
                <a:latin typeface="Berlin Sans FB Demi" pitchFamily="34" charset="0"/>
              </a:rPr>
              <a:t>lexikos</a:t>
            </a:r>
            <a:r>
              <a:rPr lang="en-US" sz="3600" dirty="0">
                <a:latin typeface="Berlin Sans FB Demi" pitchFamily="34" charset="0"/>
              </a:rPr>
              <a:t> </a:t>
            </a:r>
            <a:r>
              <a:rPr lang="en-US" sz="3600" dirty="0" smtClean="0">
                <a:latin typeface="Berlin Sans FB Demi" pitchFamily="34" charset="0"/>
              </a:rPr>
              <a:t>— </a:t>
            </a:r>
            <a:r>
              <a:rPr lang="ru-RU" sz="3600" dirty="0" err="1" smtClean="0"/>
              <a:t>словесний</a:t>
            </a:r>
            <a:r>
              <a:rPr lang="ru-RU" sz="3600" dirty="0"/>
              <a:t>, </a:t>
            </a:r>
            <a:r>
              <a:rPr lang="ru-RU" sz="3600" dirty="0" err="1"/>
              <a:t>словниковий</a:t>
            </a:r>
            <a:r>
              <a:rPr lang="ru-RU" sz="3600" dirty="0"/>
              <a:t> </a:t>
            </a:r>
            <a:r>
              <a:rPr lang="ru-RU" sz="3600" dirty="0" err="1"/>
              <a:t>і</a:t>
            </a:r>
            <a:r>
              <a:rPr lang="ru-RU" sz="3600" dirty="0"/>
              <a:t> </a:t>
            </a:r>
            <a:r>
              <a:rPr lang="en-US" sz="3600" i="1" dirty="0">
                <a:latin typeface="Berlin Sans FB Demi" pitchFamily="34" charset="0"/>
              </a:rPr>
              <a:t>logos</a:t>
            </a:r>
            <a:r>
              <a:rPr lang="en-US" sz="3600" dirty="0">
                <a:latin typeface="Berlin Sans FB Demi" pitchFamily="34" charset="0"/>
              </a:rPr>
              <a:t> — </a:t>
            </a:r>
            <a:r>
              <a:rPr lang="ru-RU" sz="3600" dirty="0" err="1"/>
              <a:t>учення</a:t>
            </a:r>
            <a:r>
              <a:rPr lang="ru-RU" sz="3600" dirty="0"/>
              <a:t>) — </a:t>
            </a:r>
            <a:r>
              <a:rPr lang="ru-RU" sz="3600" dirty="0" err="1"/>
              <a:t>розділ</a:t>
            </a:r>
            <a:r>
              <a:rPr lang="ru-RU" sz="3600" dirty="0"/>
              <a:t> </a:t>
            </a:r>
            <a:r>
              <a:rPr lang="ru-RU" sz="3600" dirty="0" err="1"/>
              <a:t>мовознавства</a:t>
            </a:r>
            <a:r>
              <a:rPr lang="ru-RU" sz="3600" dirty="0"/>
              <a:t>, </a:t>
            </a:r>
            <a:r>
              <a:rPr lang="ru-RU" sz="3600" dirty="0" err="1"/>
              <a:t>що</a:t>
            </a:r>
            <a:r>
              <a:rPr lang="ru-RU" sz="3600" dirty="0"/>
              <a:t> </a:t>
            </a:r>
            <a:r>
              <a:rPr lang="ru-RU" sz="3600" dirty="0" err="1"/>
              <a:t>вивчає</a:t>
            </a:r>
            <a:r>
              <a:rPr lang="ru-RU" sz="3600" dirty="0"/>
              <a:t> </a:t>
            </a:r>
            <a:r>
              <a:rPr lang="ru-RU" sz="3600" dirty="0" smtClean="0"/>
              <a:t>лексику(</a:t>
            </a:r>
            <a:r>
              <a:rPr lang="ru-RU" sz="3600" dirty="0" err="1" smtClean="0"/>
              <a:t>словниковий</a:t>
            </a:r>
            <a:r>
              <a:rPr lang="ru-RU" sz="3600" dirty="0" smtClean="0"/>
              <a:t> </a:t>
            </a:r>
            <a:r>
              <a:rPr lang="ru-RU" sz="3600" dirty="0"/>
              <a:t>склад </a:t>
            </a:r>
            <a:r>
              <a:rPr lang="ru-RU" sz="3600" dirty="0" err="1"/>
              <a:t>мови</a:t>
            </a:r>
            <a:r>
              <a:rPr lang="ru-RU" sz="3600" dirty="0"/>
              <a:t>).</a:t>
            </a:r>
          </a:p>
        </p:txBody>
      </p:sp>
      <p:pic>
        <p:nvPicPr>
          <p:cNvPr id="3" name="Рисунок 2" descr="xlight__pic.png.pagespeed.ic.u0T7Qse3J_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142852"/>
            <a:ext cx="2527876" cy="3912491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43174" y="0"/>
            <a:ext cx="38815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Мета курсу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728" y="1857364"/>
            <a:ext cx="700092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76225" algn="l"/>
              </a:tabLs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ознайомити студентів з теоретичними основами лексикології і лексикографії;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762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76225" algn="l"/>
              </a:tabLs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розвивати і удосконалювати навички практичного використання мовних одиниць у різних стилях мови, усього синонімічного багатства мови, її різноманітних виразних засобів;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762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76225" algn="l"/>
              </a:tabLs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підготувати майбутніх вчителів-мовників до роботи з формування лексичних вмінь та навичок у школярів.	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285720" y="2000240"/>
            <a:ext cx="714380" cy="642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214282" y="3500438"/>
            <a:ext cx="714380" cy="642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214282" y="5000636"/>
            <a:ext cx="714380" cy="642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252737cde221d2b781572223eaaafc9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6578" y="0"/>
            <a:ext cx="1976176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285728"/>
            <a:ext cx="55184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Завдання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курсу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572000" y="3429001"/>
            <a:ext cx="4572000" cy="83099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Мета передбачає розвиток та удосконалення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навичок практичного використання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словникового складу мови та її властивостей.</a:t>
            </a:r>
            <a:endParaRPr kumimoji="0" 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2143116"/>
            <a:ext cx="184698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uk-UA" sz="2000" b="1" i="0" u="none" strike="noStrike" cap="none" spc="0" normalizeH="0" baseline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Теоретичні:</a:t>
            </a:r>
            <a:endParaRPr lang="ru-RU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3429000"/>
            <a:ext cx="4286248" cy="83099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Предметом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англійської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лексикології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є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лексика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англійськоїмови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усіма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її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особливостями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характеристиками.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43636" y="2214554"/>
            <a:ext cx="176362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uk-UA" sz="2000" b="1" i="0" u="none" strike="noStrike" cap="none" spc="0" normalizeH="0" baseline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Практичні:</a:t>
            </a:r>
            <a:endParaRPr lang="ru-RU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2000232" y="2500306"/>
            <a:ext cx="500066" cy="857256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6786578" y="2571744"/>
            <a:ext cx="500066" cy="785818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__20140606_19153740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16" y="4357694"/>
            <a:ext cx="2676525" cy="2852738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500042"/>
            <a:ext cx="5664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компетентності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714348" y="1643050"/>
            <a:ext cx="7643866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76225" algn="l"/>
                <a:tab pos="1946275" algn="l"/>
              </a:tabLst>
            </a:pPr>
            <a:r>
              <a:rPr lang="uk-UA" sz="2000" b="1" dirty="0" smtClean="0">
                <a:solidFill>
                  <a:srgbClr val="FF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Мовна - </a:t>
            </a:r>
            <a:r>
              <a:rPr lang="uk-UA" sz="2000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нання англійської мови і вільне володіння  нею в всіх мовних і мовленнєвих ситуаціях спілкування.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76225" algn="l"/>
                <a:tab pos="1946275" algn="l"/>
              </a:tabLst>
            </a:pPr>
            <a:endParaRPr lang="uk-UA" sz="2000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76225" algn="l"/>
                <a:tab pos="1946275" algn="l"/>
              </a:tabLs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Професійна </a:t>
            </a:r>
            <a:r>
              <a:rPr lang="uk-UA" sz="2000" b="1" dirty="0">
                <a:latin typeface="Georgia" pitchFamily="18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урахування оновленого змісту й структури середньої та вищої освіти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створення умов відповідно до професійного самовизначення особистості, здатності до самореалізації, професійного зростання й мобільності в умовах реформування сучасного суспільства, студентів.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76225" algn="l"/>
                <a:tab pos="1946275" algn="l"/>
              </a:tabLst>
            </a:pPr>
            <a:endParaRPr lang="uk-UA" sz="2000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76225" algn="l"/>
                <a:tab pos="1946275" algn="l"/>
              </a:tabLs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Лінгвістична 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знання й розуміння базових знань з навчальної дисципліни.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17153"/>
            <a:ext cx="1928826" cy="17408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642918"/>
            <a:ext cx="56151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Очікувані</a:t>
            </a: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результати</a:t>
            </a: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навчання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71678"/>
            <a:ext cx="926067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Вивчення дисципліни спрямоване на формування у студентів таких</a:t>
            </a:r>
          </a:p>
          <a:p>
            <a:r>
              <a:rPr lang="uk-UA" dirty="0" smtClean="0"/>
              <a:t> </a:t>
            </a:r>
            <a:r>
              <a:rPr lang="uk-UA" b="1" dirty="0" smtClean="0">
                <a:solidFill>
                  <a:srgbClr val="FF0000"/>
                </a:solidFill>
              </a:rPr>
              <a:t>знань, умінь та навичок:</a:t>
            </a:r>
          </a:p>
          <a:p>
            <a:endParaRPr lang="uk-UA" b="1" dirty="0" smtClean="0">
              <a:solidFill>
                <a:srgbClr val="FF0000"/>
              </a:solidFill>
            </a:endParaRPr>
          </a:p>
          <a:p>
            <a:endParaRPr lang="uk-UA" dirty="0" smtClean="0"/>
          </a:p>
          <a:p>
            <a:r>
              <a:rPr lang="uk-UA" dirty="0" smtClean="0"/>
              <a:t>          Виконання поставлених завдань спрямоване на отримання студентами </a:t>
            </a:r>
          </a:p>
          <a:p>
            <a:r>
              <a:rPr lang="uk-UA" dirty="0" smtClean="0"/>
              <a:t>          лексичних та  стилістичних знань з англійської мови, формування на їхній основі таких </a:t>
            </a:r>
          </a:p>
          <a:p>
            <a:r>
              <a:rPr lang="uk-UA" b="1" dirty="0" smtClean="0">
                <a:solidFill>
                  <a:srgbClr val="FF0000"/>
                </a:solidFill>
              </a:rPr>
              <a:t>          умінь</a:t>
            </a:r>
            <a:r>
              <a:rPr lang="uk-UA" dirty="0" smtClean="0"/>
              <a:t>:</a:t>
            </a:r>
          </a:p>
          <a:p>
            <a:endParaRPr lang="uk-UA" dirty="0" smtClean="0"/>
          </a:p>
          <a:p>
            <a:r>
              <a:rPr lang="uk-UA" dirty="0" smtClean="0"/>
              <a:t>           користуватися базовими засобами зв’язку для поєднання висловлювань у чіткому,</a:t>
            </a:r>
          </a:p>
          <a:p>
            <a:r>
              <a:rPr lang="uk-UA" dirty="0" smtClean="0"/>
              <a:t>           логічно об’єднаному дискурсі</a:t>
            </a:r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0" y="4357694"/>
            <a:ext cx="500066" cy="428628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0" y="3214686"/>
            <a:ext cx="500066" cy="428628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images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229" y="5124445"/>
            <a:ext cx="1911771" cy="17335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28828" y="1857364"/>
            <a:ext cx="67151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uk-UA" dirty="0" smtClean="0"/>
              <a:t>виявлення властивостей слів у процесі викладання, їх творення, вживання і взаємозалежність у системі мови</a:t>
            </a:r>
            <a:r>
              <a:rPr lang="uk-UA" dirty="0" smtClean="0"/>
              <a:t>;</a:t>
            </a:r>
          </a:p>
          <a:p>
            <a:endParaRPr lang="uk-UA" dirty="0" smtClean="0"/>
          </a:p>
          <a:p>
            <a:pPr>
              <a:buFont typeface="Wingdings" pitchFamily="2" charset="2"/>
              <a:buChar char="q"/>
            </a:pPr>
            <a:r>
              <a:rPr lang="uk-UA" dirty="0" smtClean="0"/>
              <a:t>вивчення </a:t>
            </a:r>
            <a:r>
              <a:rPr lang="uk-UA" dirty="0" smtClean="0"/>
              <a:t>словникового складу мови у діахронічному та синхронічному аспектах</a:t>
            </a:r>
            <a:r>
              <a:rPr lang="uk-UA" dirty="0" smtClean="0"/>
              <a:t>;</a:t>
            </a:r>
          </a:p>
          <a:p>
            <a:endParaRPr lang="uk-UA" dirty="0" smtClean="0"/>
          </a:p>
          <a:p>
            <a:pPr>
              <a:buFont typeface="Wingdings" pitchFamily="2" charset="2"/>
              <a:buChar char="q"/>
            </a:pPr>
            <a:r>
              <a:rPr lang="uk-UA" dirty="0" smtClean="0"/>
              <a:t>ознайомлення </a:t>
            </a:r>
            <a:r>
              <a:rPr lang="uk-UA" dirty="0" smtClean="0"/>
              <a:t>студентів з мовною лексикою, як сукупністю слів і словотворчих елементів, які складають організовану і цілісну систему</a:t>
            </a:r>
            <a:r>
              <a:rPr lang="uk-UA" dirty="0" smtClean="0"/>
              <a:t>;</a:t>
            </a:r>
          </a:p>
          <a:p>
            <a:endParaRPr lang="uk-UA" dirty="0" smtClean="0"/>
          </a:p>
          <a:p>
            <a:pPr>
              <a:buFont typeface="Wingdings" pitchFamily="2" charset="2"/>
              <a:buChar char="q"/>
            </a:pPr>
            <a:r>
              <a:rPr lang="uk-UA" dirty="0" smtClean="0"/>
              <a:t>вивчення </a:t>
            </a:r>
            <a:r>
              <a:rPr lang="uk-UA" dirty="0" smtClean="0"/>
              <a:t>морфологічних явищ, які певним чином об’єднуються за спільними ознаками і вивчаються у сукупності – у їх морфологічному складі, за значенням, сталими властивостями, лексико-стилістичними ознаками, походженням, діалектичними розбіжностями тощо,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571480"/>
            <a:ext cx="48317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Основні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теми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4" descr="3D-Women-Search-0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85784" y="2285992"/>
            <a:ext cx="3429000" cy="3429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786182" y="2357430"/>
            <a:ext cx="5000660" cy="317009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>
                <a:tab pos="996950" algn="l"/>
              </a:tabLst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вміння та навички лексичного аналізу тексту, де розглядається морфемна структура слова, метафора, метонімія, гіпербола, словосполучення, використання різноманітних лексикографічних джерел (етимологічних, енциклопедичних, філологічних, словників сленгу і т.д.), висловлення своєї точки зору на те чи інше лінгвістичне явище.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5" name="Рисунок 4" descr="aud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285992"/>
            <a:ext cx="3056461" cy="321471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004822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571480"/>
            <a:ext cx="48317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Основні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теми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domashnyaya-biblioteka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355</Words>
  <Application>Microsoft Office PowerPoint</Application>
  <PresentationFormat>Экран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domashnyaya-biblioteka</vt:lpstr>
      <vt:lpstr>Лексикологія англійської мови (3 курс)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Лексикологія англійської мови (3 курс)</dc:title>
  <dc:creator>HOME</dc:creator>
  <cp:lastModifiedBy>HOME</cp:lastModifiedBy>
  <cp:revision>5</cp:revision>
  <dcterms:created xsi:type="dcterms:W3CDTF">2020-06-07T07:50:11Z</dcterms:created>
  <dcterms:modified xsi:type="dcterms:W3CDTF">2020-06-07T08:31:50Z</dcterms:modified>
</cp:coreProperties>
</file>